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sldIdLst>
    <p:sldId id="363" r:id="rId2"/>
    <p:sldId id="285" r:id="rId3"/>
    <p:sldId id="326" r:id="rId4"/>
    <p:sldId id="322" r:id="rId5"/>
    <p:sldId id="395" r:id="rId6"/>
    <p:sldId id="329" r:id="rId7"/>
    <p:sldId id="396" r:id="rId8"/>
    <p:sldId id="323" r:id="rId9"/>
    <p:sldId id="351" r:id="rId10"/>
    <p:sldId id="402" r:id="rId11"/>
    <p:sldId id="325" r:id="rId12"/>
    <p:sldId id="397" r:id="rId13"/>
    <p:sldId id="399" r:id="rId14"/>
    <p:sldId id="398" r:id="rId15"/>
    <p:sldId id="400" r:id="rId16"/>
    <p:sldId id="401" r:id="rId17"/>
    <p:sldId id="405" r:id="rId18"/>
    <p:sldId id="406" r:id="rId19"/>
    <p:sldId id="407" r:id="rId20"/>
    <p:sldId id="408" r:id="rId21"/>
    <p:sldId id="409" r:id="rId22"/>
    <p:sldId id="403" r:id="rId23"/>
    <p:sldId id="410" r:id="rId24"/>
    <p:sldId id="411" r:id="rId25"/>
    <p:sldId id="412" r:id="rId26"/>
    <p:sldId id="413" r:id="rId27"/>
    <p:sldId id="414" r:id="rId28"/>
    <p:sldId id="415" r:id="rId29"/>
    <p:sldId id="404" r:id="rId30"/>
    <p:sldId id="416" r:id="rId31"/>
    <p:sldId id="369" r:id="rId32"/>
    <p:sldId id="417" r:id="rId33"/>
    <p:sldId id="418" r:id="rId34"/>
    <p:sldId id="419" r:id="rId35"/>
    <p:sldId id="421" r:id="rId36"/>
    <p:sldId id="422" r:id="rId37"/>
    <p:sldId id="423" r:id="rId38"/>
    <p:sldId id="424" r:id="rId39"/>
    <p:sldId id="425" r:id="rId40"/>
    <p:sldId id="426" r:id="rId41"/>
    <p:sldId id="427" r:id="rId42"/>
    <p:sldId id="428" r:id="rId43"/>
    <p:sldId id="431" r:id="rId44"/>
    <p:sldId id="429" r:id="rId45"/>
    <p:sldId id="430" r:id="rId46"/>
    <p:sldId id="432" r:id="rId47"/>
    <p:sldId id="433" r:id="rId48"/>
    <p:sldId id="434" r:id="rId49"/>
    <p:sldId id="436" r:id="rId50"/>
    <p:sldId id="437" r:id="rId51"/>
    <p:sldId id="435" r:id="rId52"/>
    <p:sldId id="439" r:id="rId53"/>
    <p:sldId id="440" r:id="rId54"/>
    <p:sldId id="441" r:id="rId55"/>
    <p:sldId id="442" r:id="rId56"/>
    <p:sldId id="443" r:id="rId57"/>
    <p:sldId id="444" r:id="rId58"/>
    <p:sldId id="420" r:id="rId59"/>
    <p:sldId id="328" r:id="rId60"/>
    <p:sldId id="438" r:id="rId61"/>
    <p:sldId id="393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69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8" autoAdjust="0"/>
    <p:restoredTop sz="74498" autoAdjust="0"/>
  </p:normalViewPr>
  <p:slideViewPr>
    <p:cSldViewPr snapToGrid="0">
      <p:cViewPr varScale="1">
        <p:scale>
          <a:sx n="86" d="100"/>
          <a:sy n="86" d="100"/>
        </p:scale>
        <p:origin x="1569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eb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078E8-F4E8-4F0D-BC96-A6FC316E7AB2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CEE071-6BA9-400B-8DDD-7178D39C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73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173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130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4496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2516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888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7700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8149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9770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2790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7015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1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822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479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266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435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9572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266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8653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8679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841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2180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95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642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578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15250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32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0141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815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0217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10272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6267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3974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131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051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15465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1715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27156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24644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9874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2165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2192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0732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7206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5993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3746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15876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13142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46587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55175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8405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9016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2945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31904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0984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8685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68558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11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835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260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433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B573B-E35E-4208-B821-FF430EF8CF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4E7257-560B-4615-991C-397E35D4E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D6788-FB5A-47B8-885A-AF24A0969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2A8A8-6671-4624-B635-E181E2BF4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E38EA-08B7-4D9B-8C44-10A93A33E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62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DED1F-BF9F-4AA9-B56A-292A31627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494574-90E1-42F9-91C5-5D9224192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774E5-55A4-4CCE-802C-57DB86094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65A24-0FF0-4E90-982B-3AD186562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9BBB4-0F30-405E-811B-E0237E837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281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53FA53-F390-46DF-93F1-DAE4BAE8DC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123BF-6D30-46B2-96A3-A6EA2F1B00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4F669-ED13-44C7-A855-79763C32F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B281C-8C37-462A-8DEE-6AAC908DC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2878B-ABDE-43BC-9F1E-BDD59FCDA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584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FB54A-6A23-4B61-8D51-36F8A3C61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0114B-B350-4A19-9918-AAA6526AE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2BDF5-0A24-45D2-89E0-2DB3BFCD9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E3FF8-F265-4B87-9DA3-1FB6CB22C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69003-0505-4349-88C7-43FFD3C51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674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319BE-C600-4614-B8F1-FA44CD30B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86AE1-7C97-4FAB-9BD7-3F27377AA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A5680-68FA-48EC-91D7-0B7C48816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8B3CA-0C36-4A9B-AAC8-D3DF8449A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B053A-75EE-4F4C-9139-89EB524D9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14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0414-1A21-4F66-8B3D-43FCB56A8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207A8-9D2F-45AD-9824-979C7FE619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AF69F5-AA74-4B9B-B4DF-AAAA6F195B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11CAC-137E-4BF7-A065-8890481AA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DED315-12E9-46E6-8403-D0AAD92B5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17DCB9-A786-4DA9-B613-67B5DC9FC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84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2CD2E-953E-45EC-93E8-1813062B3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0A7095-D709-4AA3-B448-20CFE8E38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29DBB-6183-4B29-AE97-48CFC80673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92DCE3-32D1-4B4C-B997-AC627872BD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088F70-120E-4CAC-B52B-8BD2CD109B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F571D0-70F9-48D6-B426-8EF3FD9BA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F5C268-7961-4E0D-9D3A-D7095CC6F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9CBF08-193F-4424-A375-EEC60AC5B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39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088BC-ADFE-42C1-86FB-77DB92F26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1B9DB-CA13-41EE-AB6E-264ACC07A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112646-1046-4F2A-BC4E-B9EF796CE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84D7B-7C29-4240-BE20-370C6127D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28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F4D470-397A-4145-A092-9C83F5C1E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14456-7775-4BF3-AACB-DEBC06B1B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61301F-C3C5-4905-A725-48BB37031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627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8CDE4-12B0-4CEF-A26C-9C35F9DE3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4A8FC-0C68-430B-A532-E55CB8764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8B12C8-5E75-46E4-BC1F-A49EF87339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BBDD19-E923-4467-844C-64F3DBFB2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CBF796-D912-4890-9936-6115D736D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4A44E1-CD0E-46A8-90AB-4F49EC781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54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36A0E-5917-4A8F-9BF9-1225028BA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794045-0869-4A44-B083-D2AE055ECC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EC4300-1372-44FC-8F40-C1591F4119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A2C5AC-1CD0-4646-8794-73A58415D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9B483B-7885-48AB-AB9E-B4F219ED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68860-DBAB-483F-8B84-F20102636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737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4B9EE1-19CD-423B-8898-B64C06CD5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2C0D7-D161-48BE-B041-389788F05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0A482-3A3E-4587-9C2D-F283B554D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88F0F-0AC1-4BBB-9678-DF02E273273C}" type="datetimeFigureOut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919E5-BAE6-40F3-AE68-DEFB049FF6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3DD35-8AE7-482E-80CE-9EC793FEC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E179F-9A99-4DC9-9687-AAE9960C5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482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eb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oelonsoftware.com/2000/04/06/things-you-should-never-do-part-i/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cottsauber.com/" TargetMode="External"/><Relationship Id="rId3" Type="http://schemas.openxmlformats.org/officeDocument/2006/relationships/hyperlink" Target="https://leantechniques.com/" TargetMode="External"/><Relationship Id="rId7" Type="http://schemas.openxmlformats.org/officeDocument/2006/relationships/hyperlink" Target="https://dometrain.com/author/scott-sauber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d-gate.com/hub/events/friends-of-rg/friend/ScottSauber" TargetMode="External"/><Relationship Id="rId11" Type="http://schemas.openxmlformats.org/officeDocument/2006/relationships/image" Target="../media/image5.png"/><Relationship Id="rId5" Type="http://schemas.openxmlformats.org/officeDocument/2006/relationships/hyperlink" Target="https://www.meetup.com/iadnug/" TargetMode="External"/><Relationship Id="rId10" Type="http://schemas.openxmlformats.org/officeDocument/2006/relationships/image" Target="../media/image4.png"/><Relationship Id="rId4" Type="http://schemas.openxmlformats.org/officeDocument/2006/relationships/hyperlink" Target="https://mvp.microsoft.com/en-us/PublicProfile/5005146?fullName=Scott%20%20Sauber" TargetMode="External"/><Relationship Id="rId9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understandlegacycode.com/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7171-AFDD-4862-9A69-284665CD33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-137160"/>
            <a:ext cx="12192000" cy="6972300"/>
          </a:xfrm>
        </p:spPr>
        <p:txBody>
          <a:bodyPr anchor="ctr">
            <a:normAutofit/>
          </a:bodyPr>
          <a:lstStyle/>
          <a:p>
            <a: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Safely Evolving</a:t>
            </a:r>
            <a:b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Legacy Code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38EF936-BB12-46CA-86F7-049CEBB8D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295281"/>
            <a:ext cx="4184374" cy="52529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up at scottsauber.com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8F464C5-3076-4402-9791-59D524AC8DC8}"/>
              </a:ext>
            </a:extLst>
          </p:cNvPr>
          <p:cNvGrpSpPr/>
          <p:nvPr/>
        </p:nvGrpSpPr>
        <p:grpSpPr>
          <a:xfrm>
            <a:off x="10158636" y="6320767"/>
            <a:ext cx="2106544" cy="474323"/>
            <a:chOff x="9994831" y="6185410"/>
            <a:chExt cx="2106544" cy="474323"/>
          </a:xfrm>
        </p:grpSpPr>
        <p:pic>
          <p:nvPicPr>
            <p:cNvPr id="6" name="Picture 2" descr="Image result for twitter logo">
              <a:extLst>
                <a:ext uri="{FF2B5EF4-FFF2-40B4-BE49-F238E27FC236}">
                  <a16:creationId xmlns:a16="http://schemas.microsoft.com/office/drawing/2014/main" id="{BF5CBA11-98FF-4FEC-A8EF-50E5FADF0F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4831" y="6267602"/>
              <a:ext cx="328512" cy="266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Subtitle 2">
              <a:extLst>
                <a:ext uri="{FF2B5EF4-FFF2-40B4-BE49-F238E27FC236}">
                  <a16:creationId xmlns:a16="http://schemas.microsoft.com/office/drawing/2014/main" id="{9B9DABC1-AB03-4BB4-80DE-954141378043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8" name="Picture 2" descr="Image result for twitter logo">
              <a:extLst>
                <a:ext uri="{FF2B5EF4-FFF2-40B4-BE49-F238E27FC236}">
                  <a16:creationId xmlns:a16="http://schemas.microsoft.com/office/drawing/2014/main" id="{9312450C-A15A-4CF9-8CFC-DDCA027CB8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4831" y="6290606"/>
              <a:ext cx="328512" cy="266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8377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41F67-7D0A-462B-B373-BE7FAC083242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D5A960-13D2-1B0B-A872-A2BE9AC9D0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025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3 options when changing legacy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7880" y="1825624"/>
            <a:ext cx="10515600" cy="4910267"/>
          </a:xfrm>
        </p:spPr>
        <p:txBody>
          <a:bodyPr>
            <a:normAutofit/>
          </a:bodyPr>
          <a:lstStyle/>
          <a:p>
            <a:r>
              <a:rPr lang="en-US" dirty="0"/>
              <a:t>Edit and Pray</a:t>
            </a:r>
          </a:p>
          <a:p>
            <a:r>
              <a:rPr lang="en-US" dirty="0"/>
              <a:t>The Great Rewrite To Solve All Our Problems™️</a:t>
            </a:r>
          </a:p>
          <a:p>
            <a:r>
              <a:rPr lang="en-US" dirty="0"/>
              <a:t>Cover and Modify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574FD35-C0CA-3491-AF73-B355A09782EB}"/>
              </a:ext>
            </a:extLst>
          </p:cNvPr>
          <p:cNvCxnSpPr>
            <a:cxnSpLocks/>
          </p:cNvCxnSpPr>
          <p:nvPr/>
        </p:nvCxnSpPr>
        <p:spPr>
          <a:xfrm flipH="1">
            <a:off x="3868981" y="3043002"/>
            <a:ext cx="2958539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14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41F67-7D0A-462B-B373-BE7FAC083242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-6060"/>
            <a:ext cx="10515600" cy="686405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Question to ask yourself:</a:t>
            </a:r>
          </a:p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How much time do you have?</a:t>
            </a:r>
          </a:p>
        </p:txBody>
      </p:sp>
    </p:spTree>
    <p:extLst>
      <p:ext uri="{BB962C8B-B14F-4D97-AF65-F5344CB8AC3E}">
        <p14:creationId xmlns:p14="http://schemas.microsoft.com/office/powerpoint/2010/main" val="3890688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41F67-7D0A-462B-B373-BE7FAC083242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-6060"/>
            <a:ext cx="10515600" cy="686405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Answer 1: </a:t>
            </a:r>
          </a:p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I need to add this new functionality today!</a:t>
            </a:r>
          </a:p>
        </p:txBody>
      </p:sp>
    </p:spTree>
    <p:extLst>
      <p:ext uri="{BB962C8B-B14F-4D97-AF65-F5344CB8AC3E}">
        <p14:creationId xmlns:p14="http://schemas.microsoft.com/office/powerpoint/2010/main" val="1675367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 need to add new functionality today!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7880" y="1825624"/>
            <a:ext cx="10515600" cy="4910267"/>
          </a:xfrm>
        </p:spPr>
        <p:txBody>
          <a:bodyPr>
            <a:normAutofit/>
          </a:bodyPr>
          <a:lstStyle/>
          <a:p>
            <a:r>
              <a:rPr lang="en-US" dirty="0"/>
              <a:t>Adding “just a few more lines” to the god classes/functions is not an option</a:t>
            </a:r>
          </a:p>
          <a:p>
            <a:r>
              <a:rPr lang="en-US" dirty="0"/>
              <a:t>Find seams in existing code</a:t>
            </a:r>
          </a:p>
          <a:p>
            <a:r>
              <a:rPr lang="en-US" dirty="0"/>
              <a:t>We </a:t>
            </a:r>
            <a:r>
              <a:rPr lang="en-US" b="1" u="sng" dirty="0"/>
              <a:t>should not</a:t>
            </a:r>
            <a:r>
              <a:rPr lang="en-US" b="1" dirty="0"/>
              <a:t> </a:t>
            </a:r>
            <a:r>
              <a:rPr lang="en-US" dirty="0"/>
              <a:t>refactor without existing tests in place</a:t>
            </a:r>
          </a:p>
          <a:p>
            <a:r>
              <a:rPr lang="en-US" dirty="0"/>
              <a:t>Make minimal changes to untested code with one of two techniques</a:t>
            </a:r>
          </a:p>
          <a:p>
            <a:r>
              <a:rPr lang="en-US" dirty="0"/>
              <a:t>Sprout</a:t>
            </a:r>
          </a:p>
          <a:p>
            <a:r>
              <a:rPr lang="en-US" dirty="0"/>
              <a:t>Wrap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806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41F67-7D0A-462B-B373-BE7FAC083242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-6060"/>
            <a:ext cx="10515600" cy="686405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400" dirty="0">
                <a:solidFill>
                  <a:schemeClr val="bg1"/>
                </a:solidFill>
              </a:rPr>
              <a:t>Sprout</a:t>
            </a:r>
          </a:p>
        </p:txBody>
      </p:sp>
      <p:sp>
        <p:nvSpPr>
          <p:cNvPr id="2" name="Google Shape;86;p15">
            <a:extLst>
              <a:ext uri="{FF2B5EF4-FFF2-40B4-BE49-F238E27FC236}">
                <a16:creationId xmlns:a16="http://schemas.microsoft.com/office/drawing/2014/main" id="{6FE66000-F8A1-E2C0-4057-C986784BAF6F}"/>
              </a:ext>
            </a:extLst>
          </p:cNvPr>
          <p:cNvSpPr/>
          <p:nvPr/>
        </p:nvSpPr>
        <p:spPr>
          <a:xfrm>
            <a:off x="7799755" y="3027880"/>
            <a:ext cx="5001848" cy="4536138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7630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Sprout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7880" y="1825624"/>
            <a:ext cx="10515600" cy="4910267"/>
          </a:xfrm>
        </p:spPr>
        <p:txBody>
          <a:bodyPr>
            <a:normAutofit/>
          </a:bodyPr>
          <a:lstStyle/>
          <a:p>
            <a:r>
              <a:rPr lang="en-US" dirty="0"/>
              <a:t>Create new method/function/class to house new behavior</a:t>
            </a:r>
          </a:p>
          <a:p>
            <a:r>
              <a:rPr lang="en-US" dirty="0"/>
              <a:t>TDD the new behavior</a:t>
            </a:r>
          </a:p>
          <a:p>
            <a:r>
              <a:rPr lang="en-US" dirty="0"/>
              <a:t>Insert new, tested code into existing code (existing code untested)</a:t>
            </a:r>
          </a:p>
          <a:p>
            <a:r>
              <a:rPr lang="en-US" dirty="0"/>
              <a:t>In the case of .NET you can call new C# code from old VB code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4966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Sprout Example – Existing Code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BDCBF09-D4D1-9829-83CE-1221D86455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85337"/>
            <a:ext cx="12285810" cy="348192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734198E-DB31-E49F-8AD5-04E209B9E9A0}"/>
              </a:ext>
            </a:extLst>
          </p:cNvPr>
          <p:cNvSpPr/>
          <p:nvPr/>
        </p:nvSpPr>
        <p:spPr>
          <a:xfrm>
            <a:off x="1162948" y="2278810"/>
            <a:ext cx="7352401" cy="90253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E359F8-1967-BA2F-76C4-E995E139F577}"/>
              </a:ext>
            </a:extLst>
          </p:cNvPr>
          <p:cNvSpPr/>
          <p:nvPr/>
        </p:nvSpPr>
        <p:spPr>
          <a:xfrm>
            <a:off x="1162948" y="3371765"/>
            <a:ext cx="9581252" cy="72773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4C0E5A-F141-FEFB-69F0-34D96CA54DE0}"/>
              </a:ext>
            </a:extLst>
          </p:cNvPr>
          <p:cNvSpPr/>
          <p:nvPr/>
        </p:nvSpPr>
        <p:spPr>
          <a:xfrm>
            <a:off x="1162948" y="4216508"/>
            <a:ext cx="11029052" cy="36501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69AF1A-3552-2190-C21B-37F864E0BC6F}"/>
              </a:ext>
            </a:extLst>
          </p:cNvPr>
          <p:cNvSpPr/>
          <p:nvPr/>
        </p:nvSpPr>
        <p:spPr>
          <a:xfrm>
            <a:off x="1162947" y="4698534"/>
            <a:ext cx="5142603" cy="26399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4C141F6-9A21-4AB1-B794-6F941F43B2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2905" y="4299895"/>
            <a:ext cx="1785333" cy="19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56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41F67-7D0A-462B-B373-BE7FAC083242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-6060"/>
            <a:ext cx="10515600" cy="686405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b="1" u="sng" dirty="0">
                <a:solidFill>
                  <a:schemeClr val="bg1"/>
                </a:solidFill>
              </a:rPr>
              <a:t>New Requirement!</a:t>
            </a:r>
          </a:p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Do not allow an invalid email address to be registered</a:t>
            </a:r>
          </a:p>
        </p:txBody>
      </p:sp>
    </p:spTree>
    <p:extLst>
      <p:ext uri="{BB962C8B-B14F-4D97-AF65-F5344CB8AC3E}">
        <p14:creationId xmlns:p14="http://schemas.microsoft.com/office/powerpoint/2010/main" val="1852433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615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Sprout Example – New Code Tested In Isolation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BB46C905-00C1-1C83-B374-C16EF948C7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90688"/>
            <a:ext cx="12202513" cy="354806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0926886-785D-C696-EF81-0650B3648043}"/>
              </a:ext>
            </a:extLst>
          </p:cNvPr>
          <p:cNvSpPr txBox="1">
            <a:spLocks/>
          </p:cNvSpPr>
          <p:nvPr/>
        </p:nvSpPr>
        <p:spPr>
          <a:xfrm>
            <a:off x="733425" y="4859846"/>
            <a:ext cx="111061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dirty="0"/>
              <a:t>*just use Fluent Validation</a:t>
            </a:r>
          </a:p>
        </p:txBody>
      </p:sp>
    </p:spTree>
    <p:extLst>
      <p:ext uri="{BB962C8B-B14F-4D97-AF65-F5344CB8AC3E}">
        <p14:creationId xmlns:p14="http://schemas.microsoft.com/office/powerpoint/2010/main" val="1665056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Audience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9637"/>
          </a:xfrm>
        </p:spPr>
        <p:txBody>
          <a:bodyPr>
            <a:normAutofit/>
          </a:bodyPr>
          <a:lstStyle/>
          <a:p>
            <a:r>
              <a:rPr lang="en-US" dirty="0"/>
              <a:t>Anyone maintaining legacy code</a:t>
            </a:r>
          </a:p>
          <a:p>
            <a:r>
              <a:rPr lang="en-US" dirty="0"/>
              <a:t>Poll</a:t>
            </a:r>
          </a:p>
          <a:p>
            <a:r>
              <a:rPr lang="en-US" dirty="0"/>
              <a:t>How many people maintain legacy code?</a:t>
            </a:r>
          </a:p>
          <a:p>
            <a:r>
              <a:rPr lang="en-US" dirty="0"/>
              <a:t>How many people enjoy it?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DE5378A-6FF0-4624-8085-FEF4C35499E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6" name="Subtitle 2">
              <a:extLst>
                <a:ext uri="{FF2B5EF4-FFF2-40B4-BE49-F238E27FC236}">
                  <a16:creationId xmlns:a16="http://schemas.microsoft.com/office/drawing/2014/main" id="{9DA2B4CB-38FE-4C6E-8BEE-075F81D8685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CC1E2DB-378E-4A94-AC9A-4A7142A30669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4105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615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Sprout Example – Sprout into Existing Code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B9F7ABC8-4339-1A63-BF71-36F749E4E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25" y="1390903"/>
            <a:ext cx="12101375" cy="519429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E9FC347-D8AA-322B-0022-9B64022721AE}"/>
              </a:ext>
            </a:extLst>
          </p:cNvPr>
          <p:cNvSpPr/>
          <p:nvPr/>
        </p:nvSpPr>
        <p:spPr>
          <a:xfrm>
            <a:off x="1300294" y="1770586"/>
            <a:ext cx="6908042" cy="156803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C60965-5B41-17FB-C3A8-068180CC16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3514" y="5498995"/>
            <a:ext cx="1785333" cy="19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200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Sprout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7879" y="1825624"/>
            <a:ext cx="10899199" cy="4910267"/>
          </a:xfrm>
        </p:spPr>
        <p:txBody>
          <a:bodyPr>
            <a:normAutofit/>
          </a:bodyPr>
          <a:lstStyle/>
          <a:p>
            <a:r>
              <a:rPr lang="en-US" dirty="0"/>
              <a:t>Write new code in isolation from the mess</a:t>
            </a:r>
          </a:p>
          <a:p>
            <a:r>
              <a:rPr lang="en-US" dirty="0"/>
              <a:t>If you keep adding to the pile of debt, the only way out is bankruptcy</a:t>
            </a:r>
          </a:p>
          <a:p>
            <a:r>
              <a:rPr lang="en-US" dirty="0"/>
              <a:t>Eventually over time things will get better (might take months or years)</a:t>
            </a:r>
          </a:p>
          <a:p>
            <a:r>
              <a:rPr lang="en-US" dirty="0"/>
              <a:t>Can even test most of the untested sprouted code in isolation!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85002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41F67-7D0A-462B-B373-BE7FAC083242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-6060"/>
            <a:ext cx="10515600" cy="686405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400" dirty="0">
                <a:solidFill>
                  <a:schemeClr val="bg1"/>
                </a:solidFill>
              </a:rPr>
              <a:t>Wrap</a:t>
            </a:r>
          </a:p>
        </p:txBody>
      </p:sp>
      <p:pic>
        <p:nvPicPr>
          <p:cNvPr id="4" name="Picture 2" descr="Transparent Present Rectangular - Gift Wrapping, HD Png Download ,  Transparent Png Image - PNGitem">
            <a:extLst>
              <a:ext uri="{FF2B5EF4-FFF2-40B4-BE49-F238E27FC236}">
                <a16:creationId xmlns:a16="http://schemas.microsoft.com/office/drawing/2014/main" id="{DF7EB603-89A0-A2F9-E9A2-F8E44B66F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9302" y="3955993"/>
            <a:ext cx="3528811" cy="3274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9456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Wrap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7879" y="1825624"/>
            <a:ext cx="10899199" cy="4910267"/>
          </a:xfrm>
        </p:spPr>
        <p:txBody>
          <a:bodyPr>
            <a:normAutofit/>
          </a:bodyPr>
          <a:lstStyle/>
          <a:p>
            <a:r>
              <a:rPr lang="en-US" dirty="0"/>
              <a:t>Only works if new code needs to be added to beginning or end of existing code</a:t>
            </a:r>
          </a:p>
          <a:p>
            <a:r>
              <a:rPr lang="en-US" dirty="0"/>
              <a:t>Process is:</a:t>
            </a:r>
          </a:p>
          <a:p>
            <a:r>
              <a:rPr lang="en-US" dirty="0"/>
              <a:t>Extract all existing code into another method (safe to do with an IDE)</a:t>
            </a:r>
          </a:p>
          <a:p>
            <a:r>
              <a:rPr lang="en-US" dirty="0"/>
              <a:t>Call newly extracted method from the original method (also safe)</a:t>
            </a:r>
          </a:p>
          <a:p>
            <a:r>
              <a:rPr lang="en-US" dirty="0"/>
              <a:t>Insert new code before/after the extracted method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9103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Wrap Example – Existing Code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BDCBF09-D4D1-9829-83CE-1221D86455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85337"/>
            <a:ext cx="12285810" cy="34819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2A77CA-AFA8-3842-FF19-5B0E29D8C6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295609"/>
            <a:ext cx="1846521" cy="19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7198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41F67-7D0A-462B-B373-BE7FAC083242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-6060"/>
            <a:ext cx="10515600" cy="686405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b="1" u="sng" dirty="0">
                <a:solidFill>
                  <a:schemeClr val="bg1"/>
                </a:solidFill>
              </a:rPr>
              <a:t>New Requirement!</a:t>
            </a:r>
          </a:p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Do not allow an invalid email address to be registered</a:t>
            </a:r>
          </a:p>
        </p:txBody>
      </p:sp>
    </p:spTree>
    <p:extLst>
      <p:ext uri="{BB962C8B-B14F-4D97-AF65-F5344CB8AC3E}">
        <p14:creationId xmlns:p14="http://schemas.microsoft.com/office/powerpoint/2010/main" val="39207612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Wrap Step 1 –Extract To Private Method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878678F-8B42-B72C-5F5B-04F609741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87215"/>
            <a:ext cx="12256918" cy="51725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2FF58DC-5FE7-20A8-99B4-5AFFFA5D684A}"/>
              </a:ext>
            </a:extLst>
          </p:cNvPr>
          <p:cNvSpPr/>
          <p:nvPr/>
        </p:nvSpPr>
        <p:spPr>
          <a:xfrm>
            <a:off x="1247131" y="1813117"/>
            <a:ext cx="3314236" cy="40908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662635-7481-0908-EA6D-D458625C2125}"/>
              </a:ext>
            </a:extLst>
          </p:cNvPr>
          <p:cNvSpPr/>
          <p:nvPr/>
        </p:nvSpPr>
        <p:spPr>
          <a:xfrm>
            <a:off x="912628" y="2709796"/>
            <a:ext cx="735419" cy="33111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295699-97AA-C1A9-C7B6-E0D72A6464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370785"/>
            <a:ext cx="1814623" cy="19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67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Wrap Step 2 – Create + Test New Methods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286D039-4C9B-9C74-F128-637F12A050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62069"/>
            <a:ext cx="9824484" cy="28566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A0779AD-9A02-992D-FDE2-E3415EDABB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566236"/>
            <a:ext cx="7176576" cy="192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214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Wrap Step 3 – Call from Original Method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650F5020-10A4-3800-A948-CF8442552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811" y="2388866"/>
            <a:ext cx="10316842" cy="19279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E008541-D53E-12E9-9683-300A4B4143E4}"/>
              </a:ext>
            </a:extLst>
          </p:cNvPr>
          <p:cNvSpPr/>
          <p:nvPr/>
        </p:nvSpPr>
        <p:spPr>
          <a:xfrm>
            <a:off x="2124740" y="3187284"/>
            <a:ext cx="2415362" cy="33111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44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Wrap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7880" y="1825624"/>
            <a:ext cx="10515600" cy="4910267"/>
          </a:xfrm>
        </p:spPr>
        <p:txBody>
          <a:bodyPr>
            <a:normAutofit/>
          </a:bodyPr>
          <a:lstStyle/>
          <a:p>
            <a:r>
              <a:rPr lang="en-US" dirty="0"/>
              <a:t>Similar to Sprout (especially this example)</a:t>
            </a:r>
          </a:p>
          <a:p>
            <a:r>
              <a:rPr lang="en-US" dirty="0"/>
              <a:t>Only works in some scenarios (new code added to start/end)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9910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Legacy Code</a:t>
            </a:r>
          </a:p>
          <a:p>
            <a:r>
              <a:rPr lang="en-US" dirty="0"/>
              <a:t>Options for making changes to Legacy Code</a:t>
            </a:r>
          </a:p>
          <a:p>
            <a:r>
              <a:rPr lang="en-US" dirty="0"/>
              <a:t>Process for safely doing so</a:t>
            </a:r>
          </a:p>
          <a:p>
            <a:r>
              <a:rPr lang="en-US" dirty="0"/>
              <a:t>How I’ve evolved legacy code with real world applications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39A9CE-C7EB-4E97-86E4-7038185B054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2229353B-AF80-4FA1-A290-889FFCA819EF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AA5A6B6-4F71-4CAB-A81F-16ECC8919324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767433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Sprout and Wrap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7880" y="1825624"/>
            <a:ext cx="10515600" cy="4910267"/>
          </a:xfrm>
        </p:spPr>
        <p:txBody>
          <a:bodyPr>
            <a:normAutofit/>
          </a:bodyPr>
          <a:lstStyle/>
          <a:p>
            <a:r>
              <a:rPr lang="en-US" dirty="0"/>
              <a:t>Use these techniques when you need to make a change immediately</a:t>
            </a:r>
          </a:p>
          <a:p>
            <a:r>
              <a:rPr lang="en-US" dirty="0"/>
              <a:t>Sprout works always</a:t>
            </a:r>
          </a:p>
          <a:p>
            <a:r>
              <a:rPr lang="en-US" dirty="0"/>
              <a:t>Wrap can work when code can be added to beginning or end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A2E3AB-37BE-45BB-90ED-70681EBA4A6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4903BB70-DB16-486A-A4FB-B13A027C699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BFE566-6120-4393-B21B-47B5B7F13C1C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10593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CDDD3F-B359-C04B-9FC0-918A48C59F5A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0"/>
            <a:ext cx="10916138" cy="6858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000" b="1" dirty="0">
                <a:solidFill>
                  <a:schemeClr val="bg1"/>
                </a:solidFill>
              </a:rPr>
              <a:t>Questions about </a:t>
            </a:r>
          </a:p>
          <a:p>
            <a:pPr marL="0" indent="0" algn="ctr">
              <a:buNone/>
            </a:pPr>
            <a:r>
              <a:rPr lang="en-US" sz="6000" b="1" dirty="0">
                <a:solidFill>
                  <a:schemeClr val="bg1"/>
                </a:solidFill>
              </a:rPr>
              <a:t>Sprout or Wrap?</a:t>
            </a:r>
          </a:p>
        </p:txBody>
      </p:sp>
    </p:spTree>
    <p:extLst>
      <p:ext uri="{BB962C8B-B14F-4D97-AF65-F5344CB8AC3E}">
        <p14:creationId xmlns:p14="http://schemas.microsoft.com/office/powerpoint/2010/main" val="23968624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41F67-7D0A-462B-B373-BE7FAC083242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-6060"/>
            <a:ext cx="10515600" cy="686405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Question to ask yourself:</a:t>
            </a:r>
          </a:p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How much time do you have?</a:t>
            </a:r>
          </a:p>
        </p:txBody>
      </p:sp>
    </p:spTree>
    <p:extLst>
      <p:ext uri="{BB962C8B-B14F-4D97-AF65-F5344CB8AC3E}">
        <p14:creationId xmlns:p14="http://schemas.microsoft.com/office/powerpoint/2010/main" val="8848560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41F67-7D0A-462B-B373-BE7FAC083242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-6060"/>
            <a:ext cx="10515600" cy="686405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Answer 2: </a:t>
            </a:r>
          </a:p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We have some extra time!</a:t>
            </a:r>
          </a:p>
        </p:txBody>
      </p:sp>
    </p:spTree>
    <p:extLst>
      <p:ext uri="{BB962C8B-B14F-4D97-AF65-F5344CB8AC3E}">
        <p14:creationId xmlns:p14="http://schemas.microsoft.com/office/powerpoint/2010/main" val="1502937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Avoid The Great Rewrite™️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The Great Rewrite</a:t>
            </a:r>
            <a:r>
              <a:rPr lang="en-US" dirty="0"/>
              <a:t>™️ is $$ and risky </a:t>
            </a:r>
            <a:r>
              <a:rPr lang="en-US" b="1" i="1" u="sng" dirty="0"/>
              <a:t>especially without proper understanding of the current system</a:t>
            </a:r>
          </a:p>
          <a:p>
            <a:r>
              <a:rPr lang="en-US" dirty="0"/>
              <a:t>Delays new feature development</a:t>
            </a:r>
          </a:p>
          <a:p>
            <a:r>
              <a:rPr lang="en-US" dirty="0"/>
              <a:t>No iterative steps</a:t>
            </a:r>
          </a:p>
          <a:p>
            <a:r>
              <a:rPr lang="en-US" dirty="0"/>
              <a:t>Without tests, you are Editing and Praying</a:t>
            </a:r>
          </a:p>
          <a:p>
            <a:r>
              <a:rPr lang="en-US" dirty="0"/>
              <a:t>Don’t try to rewrite the entire app</a:t>
            </a:r>
          </a:p>
          <a:p>
            <a:r>
              <a:rPr lang="en-US" dirty="0"/>
              <a:t>Instead - slice off pieces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4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6590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Avoid The Great Rewrite™️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…but before you carve off, understand current state</a:t>
            </a:r>
          </a:p>
          <a:p>
            <a:r>
              <a:rPr lang="en-US" dirty="0"/>
              <a:t>Can’t properly rearchitect without understanding current slice</a:t>
            </a:r>
          </a:p>
          <a:p>
            <a:r>
              <a:rPr lang="en-US" dirty="0"/>
              <a:t>I am usually not a fan of moving app logic + </a:t>
            </a:r>
            <a:r>
              <a:rPr lang="en-US" dirty="0" err="1"/>
              <a:t>db</a:t>
            </a:r>
            <a:r>
              <a:rPr lang="en-US" dirty="0"/>
              <a:t> schema at the same time</a:t>
            </a:r>
          </a:p>
          <a:p>
            <a:r>
              <a:rPr lang="en-US" dirty="0"/>
              <a:t>Move the app logic first, then move the </a:t>
            </a:r>
            <a:r>
              <a:rPr lang="en-US" dirty="0" err="1"/>
              <a:t>db</a:t>
            </a:r>
            <a:r>
              <a:rPr lang="en-US" dirty="0"/>
              <a:t> schema later when everything is on the new code</a:t>
            </a:r>
          </a:p>
          <a:p>
            <a:r>
              <a:rPr lang="en-US" dirty="0"/>
              <a:t>Avoid replicating data, whole new sets of problems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0421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evolve Legacy Code?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Get the developer ecosystem stable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Understand what the app does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Add characterization/integration tests around existing code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Refactor safely!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7715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1. Get the Developer Ecosystem Stable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it in source control?</a:t>
            </a:r>
          </a:p>
          <a:p>
            <a:r>
              <a:rPr lang="en-US" dirty="0"/>
              <a:t>Is there a reliable CI pipeline?</a:t>
            </a:r>
          </a:p>
          <a:p>
            <a:r>
              <a:rPr lang="en-US" dirty="0"/>
              <a:t>Is there a reliable CD pipeline?</a:t>
            </a:r>
          </a:p>
          <a:p>
            <a:r>
              <a:rPr lang="en-US" dirty="0"/>
              <a:t>Can I run it locally without being pointed at Production?</a:t>
            </a:r>
          </a:p>
          <a:p>
            <a:r>
              <a:rPr lang="en-US" dirty="0"/>
              <a:t>Can we remove our Production access?</a:t>
            </a:r>
          </a:p>
          <a:p>
            <a:r>
              <a:rPr lang="en-US" dirty="0"/>
              <a:t>Is there reliable test data?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2443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2. Understand the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 logging</a:t>
            </a:r>
          </a:p>
          <a:p>
            <a:r>
              <a:rPr lang="en-US" dirty="0"/>
              <a:t>Add metrics</a:t>
            </a:r>
          </a:p>
          <a:p>
            <a:r>
              <a:rPr lang="en-US" dirty="0"/>
              <a:t>Add instrumentation</a:t>
            </a:r>
          </a:p>
          <a:p>
            <a:r>
              <a:rPr lang="en-US" dirty="0"/>
              <a:t>Observe the app in Production</a:t>
            </a:r>
          </a:p>
          <a:p>
            <a:r>
              <a:rPr lang="en-US" dirty="0"/>
              <a:t>Read the code and take notes</a:t>
            </a:r>
          </a:p>
          <a:p>
            <a:r>
              <a:rPr lang="en-US" dirty="0"/>
              <a:t>Refactor without tests, but </a:t>
            </a:r>
            <a:r>
              <a:rPr lang="en-US" b="1" i="1" u="sng" dirty="0"/>
              <a:t>throw the code away when you’re done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767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3. Add characterization 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After understanding the inputs and outputs, you can now add tests</a:t>
            </a:r>
          </a:p>
          <a:p>
            <a:r>
              <a:rPr lang="en-US" dirty="0"/>
              <a:t>Blackbox implementation code as much as possible</a:t>
            </a:r>
          </a:p>
          <a:p>
            <a:r>
              <a:rPr lang="en-US" dirty="0" err="1"/>
              <a:t>WebApplicationFactory</a:t>
            </a:r>
            <a:r>
              <a:rPr lang="en-US" dirty="0"/>
              <a:t> is great for this in .NET</a:t>
            </a:r>
          </a:p>
          <a:p>
            <a:r>
              <a:rPr lang="en-US" dirty="0"/>
              <a:t>Builds up knowledge of how the code works</a:t>
            </a:r>
          </a:p>
          <a:p>
            <a:r>
              <a:rPr lang="en-US" dirty="0"/>
              <a:t>Need safety net when you refactor in the next step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19466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you ideas on how you can safely work with legacy code today</a:t>
            </a:r>
          </a:p>
          <a:p>
            <a:r>
              <a:rPr lang="en-US" dirty="0"/>
              <a:t>This is </a:t>
            </a:r>
            <a:r>
              <a:rPr lang="en-US" b="1" u="sng" dirty="0"/>
              <a:t>not</a:t>
            </a:r>
            <a:r>
              <a:rPr lang="en-US" dirty="0"/>
              <a:t> about how to completely rewrite your app, this is about </a:t>
            </a:r>
            <a:r>
              <a:rPr lang="en-US" b="1" u="sng" dirty="0"/>
              <a:t>evolving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ED78399-2C07-4C03-AFE3-BAF8819A0F5E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2A5EFB3A-0D3B-49D2-A6EF-45953786F026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0908455-D573-485A-9978-A83E03823E4D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11536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3. Add characterization tests Paradox!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5DEAE3D-AE30-773C-48C5-599D9BB44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85337"/>
            <a:ext cx="12285810" cy="348192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DD50EEF-AABB-4EEE-F64C-6A811A3A6CB8}"/>
              </a:ext>
            </a:extLst>
          </p:cNvPr>
          <p:cNvSpPr/>
          <p:nvPr/>
        </p:nvSpPr>
        <p:spPr>
          <a:xfrm>
            <a:off x="5367670" y="2262251"/>
            <a:ext cx="2298404" cy="33111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3CF8514-3EFC-9A67-D65A-4E1CA204DEC8}"/>
              </a:ext>
            </a:extLst>
          </p:cNvPr>
          <p:cNvSpPr/>
          <p:nvPr/>
        </p:nvSpPr>
        <p:spPr>
          <a:xfrm>
            <a:off x="4218468" y="3379423"/>
            <a:ext cx="6371560" cy="2462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88CB2AE-3DAF-2C3B-B760-CEDB1C1BDB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8530" y="4289286"/>
            <a:ext cx="1788983" cy="19286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9AAB072-0CFF-A8F8-93B0-F28889129F43}"/>
              </a:ext>
            </a:extLst>
          </p:cNvPr>
          <p:cNvSpPr/>
          <p:nvPr/>
        </p:nvSpPr>
        <p:spPr>
          <a:xfrm>
            <a:off x="2806995" y="4235872"/>
            <a:ext cx="1788983" cy="2462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05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3. Add characterization tests Paradox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Paradox!</a:t>
            </a:r>
          </a:p>
          <a:p>
            <a:r>
              <a:rPr lang="en-US" dirty="0"/>
              <a:t>I need to add tests so I can change the code safely</a:t>
            </a:r>
          </a:p>
          <a:p>
            <a:r>
              <a:rPr lang="en-US" dirty="0"/>
              <a:t>I can’t test without changing the code</a:t>
            </a:r>
          </a:p>
          <a:p>
            <a:r>
              <a:rPr lang="en-US" dirty="0"/>
              <a:t>Make </a:t>
            </a:r>
            <a:r>
              <a:rPr lang="en-US" b="1" i="1" u="sng" dirty="0"/>
              <a:t>absolute bare minimum changes</a:t>
            </a:r>
            <a:r>
              <a:rPr lang="en-US" dirty="0"/>
              <a:t> to allow testability</a:t>
            </a:r>
          </a:p>
          <a:p>
            <a:r>
              <a:rPr lang="en-US" dirty="0"/>
              <a:t>DI is your friend (constructor, method, and even property injection)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1730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4. Refactor the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Now that you have tests you can safely refactor</a:t>
            </a:r>
          </a:p>
          <a:p>
            <a:r>
              <a:rPr lang="en-US" dirty="0"/>
              <a:t>Make change, run tests, repeat</a:t>
            </a:r>
          </a:p>
          <a:p>
            <a:r>
              <a:rPr lang="en-US" dirty="0"/>
              <a:t>Get back to green as quickly as possible</a:t>
            </a:r>
          </a:p>
          <a:p>
            <a:r>
              <a:rPr lang="en-US" dirty="0"/>
              <a:t>Avoid “long red”</a:t>
            </a:r>
          </a:p>
          <a:p>
            <a:r>
              <a:rPr lang="en-US" dirty="0"/>
              <a:t>Repeat until code is in good state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245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41F67-7D0A-462B-B373-BE7FAC083242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-6060"/>
            <a:ext cx="10515600" cy="686405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Real Examples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B8EBD9-D875-5AB9-CB51-271D80EF242E}"/>
              </a:ext>
            </a:extLst>
          </p:cNvPr>
          <p:cNvSpPr/>
          <p:nvPr/>
        </p:nvSpPr>
        <p:spPr>
          <a:xfrm>
            <a:off x="-19458" y="0"/>
            <a:ext cx="12211458" cy="685799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9212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Legacy Code Disclaimer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Legacy code is not the fault of an individual</a:t>
            </a:r>
          </a:p>
          <a:p>
            <a:r>
              <a:rPr lang="en-US" dirty="0"/>
              <a:t>Code is the product of an organization not an individual</a:t>
            </a:r>
          </a:p>
          <a:p>
            <a:pPr lvl="1"/>
            <a:r>
              <a:rPr lang="en-US" dirty="0"/>
              <a:t>Time constraints</a:t>
            </a:r>
          </a:p>
          <a:p>
            <a:pPr lvl="1"/>
            <a:r>
              <a:rPr lang="en-US" dirty="0"/>
              <a:t>Technical constraints</a:t>
            </a:r>
          </a:p>
          <a:p>
            <a:pPr lvl="1"/>
            <a:r>
              <a:rPr lang="en-US" dirty="0"/>
              <a:t>Technical training (or lack thereof)</a:t>
            </a:r>
          </a:p>
          <a:p>
            <a:pPr lvl="1"/>
            <a:r>
              <a:rPr lang="en-US" dirty="0"/>
              <a:t>Allowing silos to form</a:t>
            </a:r>
          </a:p>
          <a:p>
            <a:r>
              <a:rPr lang="en-US" dirty="0"/>
              <a:t>Everybody does their best with the constraints they work within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5499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Situation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Inherit a weekly legacy ETL process</a:t>
            </a:r>
          </a:p>
          <a:p>
            <a:r>
              <a:rPr lang="en-US" dirty="0"/>
              <a:t>ETL process sends data to hundreds of retail stores</a:t>
            </a:r>
          </a:p>
          <a:p>
            <a:r>
              <a:rPr lang="en-US" dirty="0"/>
              <a:t>When the stores don’t have this data, they can’t set accurate prices</a:t>
            </a:r>
          </a:p>
          <a:p>
            <a:r>
              <a:rPr lang="en-US" dirty="0"/>
              <a:t>80% of this code is SQL (including </a:t>
            </a:r>
            <a:r>
              <a:rPr lang="en-US" dirty="0" err="1"/>
              <a:t>xp_cmdshell</a:t>
            </a:r>
            <a:r>
              <a:rPr lang="en-US" dirty="0"/>
              <a:t>), 10% is VB, 10% is C#</a:t>
            </a:r>
          </a:p>
          <a:p>
            <a:r>
              <a:rPr lang="en-US" dirty="0"/>
              <a:t>Takes 40 hours to run and fails 90% of the time, needs babysat</a:t>
            </a:r>
          </a:p>
          <a:p>
            <a:r>
              <a:rPr lang="en-US" dirty="0"/>
              <a:t>Required 20+ hours of off-hours support from </a:t>
            </a:r>
            <a:r>
              <a:rPr lang="en-US" dirty="0" err="1"/>
              <a:t>devs</a:t>
            </a:r>
            <a:r>
              <a:rPr lang="en-US" dirty="0"/>
              <a:t>, every single week</a:t>
            </a:r>
          </a:p>
          <a:p>
            <a:r>
              <a:rPr lang="en-US" dirty="0"/>
              <a:t>Key Dev making this work left the company</a:t>
            </a:r>
          </a:p>
          <a:p>
            <a:r>
              <a:rPr lang="en-US" dirty="0"/>
              <a:t>Millions of dollars lost to the business not having accurate data</a:t>
            </a:r>
          </a:p>
          <a:p>
            <a:r>
              <a:rPr lang="en-US" dirty="0"/>
              <a:t>Tiger Team Created to fix this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296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1. Get The Developer Ecosystem Stable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761921" cy="4667250"/>
          </a:xfrm>
        </p:spPr>
        <p:txBody>
          <a:bodyPr>
            <a:normAutofit/>
          </a:bodyPr>
          <a:lstStyle/>
          <a:p>
            <a:r>
              <a:rPr lang="en-US" dirty="0"/>
              <a:t>Created CI/CD Pipelines</a:t>
            </a:r>
          </a:p>
          <a:p>
            <a:r>
              <a:rPr lang="en-US" dirty="0"/>
              <a:t>Got it to run locally (without pointing at Production)</a:t>
            </a:r>
          </a:p>
          <a:p>
            <a:r>
              <a:rPr lang="en-US" dirty="0"/>
              <a:t>Root caused issues and fixed</a:t>
            </a:r>
          </a:p>
          <a:p>
            <a:r>
              <a:rPr lang="en-US" dirty="0"/>
              <a:t>Avoided extending the timeout on long running stored procedures</a:t>
            </a:r>
          </a:p>
          <a:p>
            <a:r>
              <a:rPr lang="en-US" dirty="0"/>
              <a:t>On-call rotation of 2 to shield team from immediate production issues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0821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2. Understand the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Refactored w/out committing</a:t>
            </a:r>
          </a:p>
          <a:p>
            <a:r>
              <a:rPr lang="en-US" dirty="0"/>
              <a:t>Created tools/utilized Grafana to measure the ETL worked</a:t>
            </a:r>
          </a:p>
          <a:p>
            <a:r>
              <a:rPr lang="en-US" dirty="0"/>
              <a:t>Add instrumentation to understand how it performed in Production (</a:t>
            </a:r>
            <a:r>
              <a:rPr lang="en-US" dirty="0" err="1"/>
              <a:t>NewRelic</a:t>
            </a:r>
            <a:r>
              <a:rPr lang="en-US" dirty="0"/>
              <a:t>)</a:t>
            </a:r>
          </a:p>
          <a:p>
            <a:r>
              <a:rPr lang="en-US" dirty="0"/>
              <a:t>Zero domain knowledge from 90% of team members</a:t>
            </a:r>
          </a:p>
          <a:p>
            <a:r>
              <a:rPr lang="en-US" dirty="0"/>
              <a:t>Pair Programmed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5194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3. Add characterization 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Created test environment</a:t>
            </a:r>
          </a:p>
          <a:p>
            <a:r>
              <a:rPr lang="en-US" dirty="0" err="1"/>
              <a:t>Dockerized</a:t>
            </a:r>
            <a:r>
              <a:rPr lang="en-US" dirty="0"/>
              <a:t> the databases required for local dev</a:t>
            </a:r>
          </a:p>
          <a:p>
            <a:r>
              <a:rPr lang="en-US" dirty="0"/>
              <a:t>Added integration tests</a:t>
            </a:r>
          </a:p>
          <a:p>
            <a:r>
              <a:rPr lang="en-US" dirty="0"/>
              <a:t>First test required 40K LOC of SQL across 3 databases</a:t>
            </a:r>
          </a:p>
          <a:p>
            <a:r>
              <a:rPr lang="en-US" dirty="0"/>
              <a:t>Created tool to autogenerate that 40K LOC so we didn’t have to maintain it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134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4. Refactor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Analyzed </a:t>
            </a:r>
            <a:r>
              <a:rPr lang="en-US" dirty="0" err="1"/>
              <a:t>NewRelic</a:t>
            </a:r>
            <a:r>
              <a:rPr lang="en-US" dirty="0"/>
              <a:t> instrumentation</a:t>
            </a:r>
          </a:p>
          <a:p>
            <a:r>
              <a:rPr lang="en-US" dirty="0"/>
              <a:t>Identified bottlenecks</a:t>
            </a:r>
          </a:p>
          <a:p>
            <a:r>
              <a:rPr lang="en-US" dirty="0"/>
              <a:t>Optimizing code now safe to make with integration tests in place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56139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Who am I?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321062" cy="4351338"/>
          </a:xfrm>
        </p:spPr>
        <p:txBody>
          <a:bodyPr/>
          <a:lstStyle/>
          <a:p>
            <a:r>
              <a:rPr lang="en-US" dirty="0"/>
              <a:t>Director of Engineering at </a:t>
            </a:r>
            <a:r>
              <a:rPr lang="en-US" dirty="0">
                <a:hlinkClick r:id="rId3"/>
              </a:rPr>
              <a:t>Lean </a:t>
            </a:r>
            <a:r>
              <a:rPr lang="en-US" dirty="0" err="1">
                <a:hlinkClick r:id="rId3"/>
              </a:rPr>
              <a:t>TECHniques</a:t>
            </a:r>
            <a:endParaRPr lang="en-US" dirty="0"/>
          </a:p>
          <a:p>
            <a:r>
              <a:rPr lang="en-US" dirty="0">
                <a:hlinkClick r:id="rId4"/>
              </a:rPr>
              <a:t>Microsoft MVP</a:t>
            </a:r>
            <a:endParaRPr lang="en-US" dirty="0"/>
          </a:p>
          <a:p>
            <a:r>
              <a:rPr lang="en-US" dirty="0"/>
              <a:t>Co-organizer of </a:t>
            </a:r>
            <a:r>
              <a:rPr lang="en-US" dirty="0">
                <a:hlinkClick r:id="rId5"/>
              </a:rPr>
              <a:t>Iowa .NET User Group</a:t>
            </a:r>
            <a:r>
              <a:rPr lang="en-US" dirty="0"/>
              <a:t> </a:t>
            </a:r>
            <a:endParaRPr lang="en-US" dirty="0">
              <a:hlinkClick r:id="rId6"/>
            </a:endParaRPr>
          </a:p>
          <a:p>
            <a:r>
              <a:rPr lang="en-US" dirty="0" err="1">
                <a:hlinkClick r:id="rId7"/>
              </a:rPr>
              <a:t>Dometrain</a:t>
            </a:r>
            <a:r>
              <a:rPr lang="en-US" dirty="0">
                <a:hlinkClick r:id="rId7"/>
              </a:rPr>
              <a:t> Author</a:t>
            </a:r>
            <a:endParaRPr lang="en-US" dirty="0"/>
          </a:p>
          <a:p>
            <a:r>
              <a:rPr lang="en-US" dirty="0"/>
              <a:t>Blog at </a:t>
            </a:r>
            <a:r>
              <a:rPr lang="en-US" dirty="0">
                <a:hlinkClick r:id="rId8"/>
              </a:rPr>
              <a:t>scottsauber.com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5982A1-85DB-45AA-9914-A3353449E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60000">
            <a:off x="8314378" y="5027050"/>
            <a:ext cx="2509526" cy="1543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32CBB1C8-2801-43D3-BA5C-48A783C732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49"/>
          <a:stretch/>
        </p:blipFill>
        <p:spPr bwMode="auto">
          <a:xfrm>
            <a:off x="8639005" y="1534986"/>
            <a:ext cx="1860273" cy="153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0" name="Picture 2" descr="Microsoft Most Valuable Professional - Wikipedia">
            <a:extLst>
              <a:ext uri="{FF2B5EF4-FFF2-40B4-BE49-F238E27FC236}">
                <a16:creationId xmlns:a16="http://schemas.microsoft.com/office/drawing/2014/main" id="{B28FEFDF-5380-08F9-B9F0-5DF75C6704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8401" y="3429000"/>
            <a:ext cx="3161479" cy="1275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81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ETL process went from running 40hrs to 1hr</a:t>
            </a:r>
          </a:p>
          <a:p>
            <a:r>
              <a:rPr lang="en-US" dirty="0"/>
              <a:t>20 hours of off hours support dropped to 0</a:t>
            </a:r>
          </a:p>
          <a:p>
            <a:r>
              <a:rPr lang="en-US" dirty="0"/>
              <a:t>Increased developer happiness</a:t>
            </a:r>
          </a:p>
          <a:p>
            <a:r>
              <a:rPr lang="en-US" dirty="0"/>
              <a:t>Stores get their data faster</a:t>
            </a:r>
          </a:p>
          <a:p>
            <a:r>
              <a:rPr lang="en-US" dirty="0"/>
              <a:t>Code is easier to make changes</a:t>
            </a:r>
          </a:p>
          <a:p>
            <a:r>
              <a:rPr lang="en-US" dirty="0"/>
              <a:t>Users reported longstanding bugs rather than working around them, because they expected things to work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0840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Situation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Inherited WPF .NET 4.6 app that was not reliable</a:t>
            </a:r>
          </a:p>
          <a:p>
            <a:r>
              <a:rPr lang="en-US" dirty="0"/>
              <a:t>Process run 1-5x a month to help a particular workflow</a:t>
            </a:r>
          </a:p>
          <a:p>
            <a:r>
              <a:rPr lang="en-US" dirty="0"/>
              <a:t>Was ran on a developer’s machine</a:t>
            </a:r>
          </a:p>
          <a:p>
            <a:r>
              <a:rPr lang="en-US" dirty="0"/>
              <a:t>Desire to move it to the web and give it to users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0723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1. Get The Developer Ecosystem Stable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761921" cy="4667250"/>
          </a:xfrm>
        </p:spPr>
        <p:txBody>
          <a:bodyPr>
            <a:normAutofit/>
          </a:bodyPr>
          <a:lstStyle/>
          <a:p>
            <a:r>
              <a:rPr lang="en-US" dirty="0"/>
              <a:t>Created CI/CD Pipelines</a:t>
            </a:r>
          </a:p>
          <a:p>
            <a:r>
              <a:rPr lang="en-US" dirty="0"/>
              <a:t>Got it to run locally (without pointing at Production)</a:t>
            </a:r>
          </a:p>
          <a:p>
            <a:r>
              <a:rPr lang="en-US" dirty="0"/>
              <a:t>Root caused issues and fixed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0634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2. Understand the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Refactored w/out committing</a:t>
            </a:r>
          </a:p>
          <a:p>
            <a:r>
              <a:rPr lang="en-US" dirty="0"/>
              <a:t>Zero domain knowledge from 90% of team members</a:t>
            </a:r>
          </a:p>
          <a:p>
            <a:r>
              <a:rPr lang="en-US" dirty="0"/>
              <a:t>Pair Programmed</a:t>
            </a:r>
          </a:p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603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3. Add characterization 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Created test environment</a:t>
            </a:r>
          </a:p>
          <a:p>
            <a:r>
              <a:rPr lang="en-US" dirty="0" err="1"/>
              <a:t>Dockerized</a:t>
            </a:r>
            <a:r>
              <a:rPr lang="en-US" dirty="0"/>
              <a:t> the dependencies required for local development</a:t>
            </a:r>
          </a:p>
          <a:p>
            <a:r>
              <a:rPr lang="en-US" dirty="0"/>
              <a:t>Added integration tests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1270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4. Refactor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Converted it to latest .NET version (WPF runs on .NET 5+)</a:t>
            </a:r>
          </a:p>
          <a:p>
            <a:r>
              <a:rPr lang="en-US" dirty="0"/>
              <a:t>Moved core logic code from WPF app to shared library</a:t>
            </a:r>
          </a:p>
          <a:p>
            <a:r>
              <a:rPr lang="en-US" dirty="0"/>
              <a:t>Created web app</a:t>
            </a:r>
          </a:p>
          <a:p>
            <a:r>
              <a:rPr lang="en-US" dirty="0"/>
              <a:t>Moved page by page over, referencing shared library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4718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873563" cy="4667250"/>
          </a:xfrm>
        </p:spPr>
        <p:txBody>
          <a:bodyPr>
            <a:normAutofit/>
          </a:bodyPr>
          <a:lstStyle/>
          <a:p>
            <a:r>
              <a:rPr lang="en-US" dirty="0"/>
              <a:t>WPF app used to run manually on a developer’s computer for hours 😱</a:t>
            </a:r>
          </a:p>
          <a:p>
            <a:r>
              <a:rPr lang="en-US" dirty="0"/>
              <a:t>Reduced dozens of known issues requiring manual intervention to zero</a:t>
            </a:r>
          </a:p>
          <a:p>
            <a:r>
              <a:rPr lang="en-US" dirty="0"/>
              <a:t>Gave web app to users so no developer intervention needed going forward</a:t>
            </a:r>
          </a:p>
          <a:p>
            <a:r>
              <a:rPr lang="en-US" dirty="0"/>
              <a:t>Increased developer happiness</a:t>
            </a:r>
          </a:p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4667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Takeaways from Real World Scenarios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873563" cy="4667250"/>
          </a:xfrm>
        </p:spPr>
        <p:txBody>
          <a:bodyPr>
            <a:normAutofit/>
          </a:bodyPr>
          <a:lstStyle/>
          <a:p>
            <a:r>
              <a:rPr lang="en-US" dirty="0"/>
              <a:t>Neither required a rewrite, even though it was tempting</a:t>
            </a:r>
          </a:p>
          <a:p>
            <a:r>
              <a:rPr lang="en-US" dirty="0"/>
              <a:t>Solved immediate problems with the existing applications, not deferring those solutions </a:t>
            </a:r>
            <a:r>
              <a:rPr lang="en-US" dirty="0" err="1"/>
              <a:t>til</a:t>
            </a:r>
            <a:r>
              <a:rPr lang="en-US" dirty="0"/>
              <a:t> the rewrite was done</a:t>
            </a:r>
          </a:p>
          <a:p>
            <a:r>
              <a:rPr lang="en-US" dirty="0"/>
              <a:t>Slow migration of existing slices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7311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Evolving should be your default, not rewriting</a:t>
            </a:r>
          </a:p>
          <a:p>
            <a:r>
              <a:rPr lang="en-US" dirty="0"/>
              <a:t>Sprout or Wrap are techniques to deliver value quickly</a:t>
            </a:r>
          </a:p>
          <a:p>
            <a:r>
              <a:rPr lang="en-US" dirty="0"/>
              <a:t>4 step process when you do have time to “do it right”</a:t>
            </a:r>
          </a:p>
          <a:p>
            <a:r>
              <a:rPr lang="en-US" dirty="0"/>
              <a:t>The payoff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ABA4E8-590A-4FEC-972A-F44D50687C8F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E93DBAE3-996B-487B-83CB-DC61CC3A5F78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1C4811-396B-466D-BD6C-71156B4CA178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9472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291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71416"/>
            <a:ext cx="10515600" cy="4991284"/>
          </a:xfrm>
        </p:spPr>
        <p:txBody>
          <a:bodyPr>
            <a:normAutofit/>
          </a:bodyPr>
          <a:lstStyle/>
          <a:p>
            <a:r>
              <a:rPr lang="en-US" dirty="0"/>
              <a:t>The Book</a:t>
            </a:r>
          </a:p>
          <a:p>
            <a:pPr lvl="1"/>
            <a:r>
              <a:rPr lang="en-US" dirty="0"/>
              <a:t>Working Effectively with Legacy Code by Michael Feathers</a:t>
            </a:r>
          </a:p>
          <a:p>
            <a:pPr lvl="1"/>
            <a:r>
              <a:rPr lang="en-US" dirty="0"/>
              <a:t>435 pages</a:t>
            </a:r>
          </a:p>
          <a:p>
            <a:r>
              <a:rPr lang="en-US" dirty="0">
                <a:hlinkClick r:id="rId3"/>
              </a:rPr>
              <a:t>https://understandlegacycode.com/</a:t>
            </a:r>
            <a:endParaRPr lang="en-US" dirty="0"/>
          </a:p>
          <a:p>
            <a:r>
              <a:rPr lang="en-US" dirty="0"/>
              <a:t>Refactoring: Improving the Design of Existing Code by Martin Fowler</a:t>
            </a:r>
          </a:p>
          <a:p>
            <a:r>
              <a:rPr lang="en-US" dirty="0"/>
              <a:t>This slide deck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8AA852F-8144-4654-A718-45023EBD244A}"/>
              </a:ext>
            </a:extLst>
          </p:cNvPr>
          <p:cNvSpPr txBox="1">
            <a:spLocks/>
          </p:cNvSpPr>
          <p:nvPr/>
        </p:nvSpPr>
        <p:spPr>
          <a:xfrm>
            <a:off x="-1" y="6163821"/>
            <a:ext cx="3272287" cy="474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Slides at scottsauber.com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059DCDD-F20B-4E58-99D7-B99011E9ADD7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1" name="Subtitle 2">
              <a:extLst>
                <a:ext uri="{FF2B5EF4-FFF2-40B4-BE49-F238E27FC236}">
                  <a16:creationId xmlns:a16="http://schemas.microsoft.com/office/drawing/2014/main" id="{DE5226C1-7713-4F2E-8C4E-9F4437ABC97C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7E3A60-8D70-4696-8F69-518E4868A60E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4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2" descr="Working Effectively with Legacy Code (Robert C. Martin Series) 1, Feathers,  Michael, eBook - Amazon.com">
            <a:extLst>
              <a:ext uri="{FF2B5EF4-FFF2-40B4-BE49-F238E27FC236}">
                <a16:creationId xmlns:a16="http://schemas.microsoft.com/office/drawing/2014/main" id="{1BBE2BB3-272A-92FF-C7EA-F35E29FCE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0194" y="1309156"/>
            <a:ext cx="1374395" cy="1816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D7364D-CE0E-AA3C-23CA-18F8035672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70195" y="3703387"/>
            <a:ext cx="1440824" cy="178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71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CDDD3F-B359-C04B-9FC0-918A48C59F5A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0"/>
            <a:ext cx="10916138" cy="6858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000" dirty="0">
                <a:solidFill>
                  <a:schemeClr val="bg1"/>
                </a:solidFill>
              </a:rPr>
              <a:t>“Legacy Code is code </a:t>
            </a:r>
          </a:p>
          <a:p>
            <a:pPr marL="0" indent="0" algn="ctr">
              <a:buNone/>
            </a:pPr>
            <a:r>
              <a:rPr lang="en-US" sz="9000" dirty="0">
                <a:solidFill>
                  <a:schemeClr val="bg1"/>
                </a:solidFill>
              </a:rPr>
              <a:t>without tests.”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80B1D9-9FB8-E84C-ADC0-FC62BAD04F38}"/>
              </a:ext>
            </a:extLst>
          </p:cNvPr>
          <p:cNvSpPr txBox="1">
            <a:spLocks/>
          </p:cNvSpPr>
          <p:nvPr/>
        </p:nvSpPr>
        <p:spPr>
          <a:xfrm>
            <a:off x="4295336" y="5506720"/>
            <a:ext cx="7991230" cy="1473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/>
                </a:solidFill>
              </a:rPr>
              <a:t>Michael Feathers</a:t>
            </a:r>
          </a:p>
        </p:txBody>
      </p:sp>
      <p:sp>
        <p:nvSpPr>
          <p:cNvPr id="2" name="Google Shape;86;p15">
            <a:extLst>
              <a:ext uri="{FF2B5EF4-FFF2-40B4-BE49-F238E27FC236}">
                <a16:creationId xmlns:a16="http://schemas.microsoft.com/office/drawing/2014/main" id="{B2CFF156-A0AB-9C30-51EF-453A46F3346A}"/>
              </a:ext>
            </a:extLst>
          </p:cNvPr>
          <p:cNvSpPr/>
          <p:nvPr/>
        </p:nvSpPr>
        <p:spPr>
          <a:xfrm>
            <a:off x="8676640" y="3710036"/>
            <a:ext cx="4070643" cy="3147964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219515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6" y="365125"/>
            <a:ext cx="12101374" cy="6027511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Questions?</a:t>
            </a:r>
            <a:br>
              <a:rPr lang="en-US" sz="7200" dirty="0">
                <a:solidFill>
                  <a:schemeClr val="bg1"/>
                </a:solidFill>
                <a:latin typeface="+mn-lt"/>
              </a:rPr>
            </a:br>
            <a:r>
              <a:rPr lang="en-US" sz="1800" dirty="0">
                <a:solidFill>
                  <a:schemeClr val="bg1"/>
                </a:solidFill>
                <a:latin typeface="+mn-lt"/>
              </a:rPr>
              <a:t>Contact: ssauber@leantechniques.com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97882A2-4820-4881-9C23-D09EE5DE1AF4}"/>
              </a:ext>
            </a:extLst>
          </p:cNvPr>
          <p:cNvSpPr txBox="1">
            <a:spLocks/>
          </p:cNvSpPr>
          <p:nvPr/>
        </p:nvSpPr>
        <p:spPr>
          <a:xfrm>
            <a:off x="90625" y="3418380"/>
            <a:ext cx="12192000" cy="3371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40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up at scottsauber.com</a:t>
            </a:r>
          </a:p>
        </p:txBody>
      </p:sp>
    </p:spTree>
    <p:extLst>
      <p:ext uri="{BB962C8B-B14F-4D97-AF65-F5344CB8AC3E}">
        <p14:creationId xmlns:p14="http://schemas.microsoft.com/office/powerpoint/2010/main" val="9109887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7511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Thanks!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F381A94-E835-401F-8754-98A5CE4F653E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4" name="Subtitle 2">
              <a:extLst>
                <a:ext uri="{FF2B5EF4-FFF2-40B4-BE49-F238E27FC236}">
                  <a16:creationId xmlns:a16="http://schemas.microsoft.com/office/drawing/2014/main" id="{1FEE5B04-A7D7-426F-94EB-E84743F35CA0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87BD344-A325-4101-B1B8-02978970E4E3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2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>
            <a:extLst>
              <a:ext uri="{FF2B5EF4-FFF2-40B4-BE49-F238E27FC236}">
                <a16:creationId xmlns:a16="http://schemas.microsoft.com/office/drawing/2014/main" id="{FD62362D-55B2-4103-A7AF-54CC41B415B4}"/>
              </a:ext>
            </a:extLst>
          </p:cNvPr>
          <p:cNvSpPr txBox="1">
            <a:spLocks/>
          </p:cNvSpPr>
          <p:nvPr/>
        </p:nvSpPr>
        <p:spPr>
          <a:xfrm>
            <a:off x="90625" y="3418380"/>
            <a:ext cx="12192000" cy="3371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40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up at scottsauber.com</a:t>
            </a:r>
          </a:p>
        </p:txBody>
      </p:sp>
    </p:spTree>
    <p:extLst>
      <p:ext uri="{BB962C8B-B14F-4D97-AF65-F5344CB8AC3E}">
        <p14:creationId xmlns:p14="http://schemas.microsoft.com/office/powerpoint/2010/main" val="325375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CDDD3F-B359-C04B-9FC0-918A48C59F5A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9458" y="0"/>
            <a:ext cx="12211458" cy="6858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000" dirty="0">
                <a:solidFill>
                  <a:schemeClr val="bg1"/>
                </a:solidFill>
              </a:rPr>
              <a:t>“Legacy Code is valuable code we’re afraid to change.”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780B1D9-9FB8-E84C-ADC0-FC62BAD04F38}"/>
              </a:ext>
            </a:extLst>
          </p:cNvPr>
          <p:cNvSpPr txBox="1">
            <a:spLocks/>
          </p:cNvSpPr>
          <p:nvPr/>
        </p:nvSpPr>
        <p:spPr>
          <a:xfrm>
            <a:off x="4671256" y="5506720"/>
            <a:ext cx="7991230" cy="1473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/>
                </a:solidFill>
              </a:rPr>
              <a:t>JB </a:t>
            </a:r>
            <a:r>
              <a:rPr lang="en-US" sz="3600" dirty="0" err="1">
                <a:solidFill>
                  <a:schemeClr val="bg1"/>
                </a:solidFill>
              </a:rPr>
              <a:t>Rainsberger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4" name="Google Shape;86;p15">
            <a:extLst>
              <a:ext uri="{FF2B5EF4-FFF2-40B4-BE49-F238E27FC236}">
                <a16:creationId xmlns:a16="http://schemas.microsoft.com/office/drawing/2014/main" id="{D777A158-3F8C-E366-5345-E25C4217BEC6}"/>
              </a:ext>
            </a:extLst>
          </p:cNvPr>
          <p:cNvSpPr/>
          <p:nvPr/>
        </p:nvSpPr>
        <p:spPr>
          <a:xfrm>
            <a:off x="9244658" y="4266493"/>
            <a:ext cx="3617902" cy="2713426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449" b="99184" l="9786" r="89602">
                          <a14:foregroundMark x1="34557" y1="11020" x2="55046" y2="2857"/>
                          <a14:foregroundMark x1="55046" y1="2857" x2="35474" y2="13061"/>
                          <a14:foregroundMark x1="35474" y1="13061" x2="35474" y2="11020"/>
                          <a14:foregroundMark x1="74924" y1="80816" x2="22018" y2="99184"/>
                          <a14:foregroundMark x1="22018" y1="99184" x2="33333" y2="77959"/>
                          <a14:foregroundMark x1="33333" y1="77959" x2="58410" y2="86939"/>
                          <a14:foregroundMark x1="58410" y1="86939" x2="71865" y2="85714"/>
                        </a14:backgroundRemoval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87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015341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Characteristics of Legacy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778067" cy="4351338"/>
          </a:xfrm>
        </p:spPr>
        <p:txBody>
          <a:bodyPr/>
          <a:lstStyle/>
          <a:p>
            <a:r>
              <a:rPr lang="en-US" dirty="0"/>
              <a:t>Hard to understand</a:t>
            </a:r>
          </a:p>
          <a:p>
            <a:r>
              <a:rPr lang="en-US" dirty="0"/>
              <a:t>Changing code often breaks the app in unexpected ways</a:t>
            </a:r>
          </a:p>
          <a:p>
            <a:r>
              <a:rPr lang="en-US" dirty="0"/>
              <a:t>Long cycle times to add or change functionality</a:t>
            </a:r>
          </a:p>
          <a:p>
            <a:r>
              <a:rPr lang="en-US" dirty="0"/>
              <a:t>Huge estimates for seemingly small changes</a:t>
            </a:r>
          </a:p>
          <a:p>
            <a:r>
              <a:rPr lang="en-US" dirty="0"/>
              <a:t>Stories seemingly drag on across days, weeks, months</a:t>
            </a:r>
          </a:p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 brought in for assessment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F794708-DE9B-4F92-ACB0-7F5656BC3072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13" name="Subtitle 2">
              <a:extLst>
                <a:ext uri="{FF2B5EF4-FFF2-40B4-BE49-F238E27FC236}">
                  <a16:creationId xmlns:a16="http://schemas.microsoft.com/office/drawing/2014/main" id="{25C0B066-D988-45B0-A30D-72AB0F7EBEBE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20DEB17-7A54-4B6E-B80E-9EEDC069C629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710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41F67-7D0A-462B-B373-BE7FAC083242}"/>
              </a:ext>
            </a:extLst>
          </p:cNvPr>
          <p:cNvSpPr/>
          <p:nvPr/>
        </p:nvSpPr>
        <p:spPr>
          <a:xfrm>
            <a:off x="-19458" y="-6059"/>
            <a:ext cx="12211458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-6060"/>
            <a:ext cx="10515600" cy="686405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A JIRA issue gets created… </a:t>
            </a:r>
          </a:p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…for “that app”</a:t>
            </a:r>
          </a:p>
        </p:txBody>
      </p:sp>
    </p:spTree>
    <p:extLst>
      <p:ext uri="{BB962C8B-B14F-4D97-AF65-F5344CB8AC3E}">
        <p14:creationId xmlns:p14="http://schemas.microsoft.com/office/powerpoint/2010/main" val="3733142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32898</TotalTime>
  <Words>1764</Words>
  <Application>Microsoft Office PowerPoint</Application>
  <PresentationFormat>Widescreen</PresentationFormat>
  <Paragraphs>357</Paragraphs>
  <Slides>61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6" baseType="lpstr">
      <vt:lpstr>Arial</vt:lpstr>
      <vt:lpstr>Calibri</vt:lpstr>
      <vt:lpstr>Calibri Light</vt:lpstr>
      <vt:lpstr>Open Sans</vt:lpstr>
      <vt:lpstr>Office Theme</vt:lpstr>
      <vt:lpstr>Safely Evolving Legacy Code</vt:lpstr>
      <vt:lpstr>Audience</vt:lpstr>
      <vt:lpstr>Agenda</vt:lpstr>
      <vt:lpstr>Goals</vt:lpstr>
      <vt:lpstr>Who am I? </vt:lpstr>
      <vt:lpstr>PowerPoint Presentation</vt:lpstr>
      <vt:lpstr>PowerPoint Presentation</vt:lpstr>
      <vt:lpstr>Characteristics of Legacy Code</vt:lpstr>
      <vt:lpstr>PowerPoint Presentation</vt:lpstr>
      <vt:lpstr>PowerPoint Presentation</vt:lpstr>
      <vt:lpstr>3 options when changing legacy code</vt:lpstr>
      <vt:lpstr>PowerPoint Presentation</vt:lpstr>
      <vt:lpstr>PowerPoint Presentation</vt:lpstr>
      <vt:lpstr>I need to add new functionality today!</vt:lpstr>
      <vt:lpstr>PowerPoint Presentation</vt:lpstr>
      <vt:lpstr>Sprout</vt:lpstr>
      <vt:lpstr>Sprout Example – Existing Code</vt:lpstr>
      <vt:lpstr>PowerPoint Presentation</vt:lpstr>
      <vt:lpstr>Sprout Example – New Code Tested In Isolation</vt:lpstr>
      <vt:lpstr>Sprout Example – Sprout into Existing Code</vt:lpstr>
      <vt:lpstr>Sprout Takeaways</vt:lpstr>
      <vt:lpstr>PowerPoint Presentation</vt:lpstr>
      <vt:lpstr>Wrap</vt:lpstr>
      <vt:lpstr>Wrap Example – Existing Code</vt:lpstr>
      <vt:lpstr>PowerPoint Presentation</vt:lpstr>
      <vt:lpstr>Wrap Step 1 –Extract To Private Method</vt:lpstr>
      <vt:lpstr>Wrap Step 2 – Create + Test New Methods</vt:lpstr>
      <vt:lpstr>Wrap Step 3 – Call from Original Method</vt:lpstr>
      <vt:lpstr>Wrap Takeaways</vt:lpstr>
      <vt:lpstr>Sprout and Wrap Takeaways</vt:lpstr>
      <vt:lpstr>PowerPoint Presentation</vt:lpstr>
      <vt:lpstr>PowerPoint Presentation</vt:lpstr>
      <vt:lpstr>PowerPoint Presentation</vt:lpstr>
      <vt:lpstr>Avoid The Great Rewrite™️</vt:lpstr>
      <vt:lpstr>Avoid The Great Rewrite™️</vt:lpstr>
      <vt:lpstr>How do I evolve Legacy Code?</vt:lpstr>
      <vt:lpstr>1. Get the Developer Ecosystem Stable</vt:lpstr>
      <vt:lpstr>2. Understand the app</vt:lpstr>
      <vt:lpstr>3. Add characterization tests</vt:lpstr>
      <vt:lpstr>3. Add characterization tests Paradox!</vt:lpstr>
      <vt:lpstr>3. Add characterization tests Paradox</vt:lpstr>
      <vt:lpstr>4. Refactor the Code</vt:lpstr>
      <vt:lpstr>PowerPoint Presentation</vt:lpstr>
      <vt:lpstr>Legacy Code Disclaimer</vt:lpstr>
      <vt:lpstr>Situation 1</vt:lpstr>
      <vt:lpstr>1. Get The Developer Ecosystem Stable</vt:lpstr>
      <vt:lpstr>2. Understand the application</vt:lpstr>
      <vt:lpstr>3. Add characterization tests</vt:lpstr>
      <vt:lpstr>4. Refactor</vt:lpstr>
      <vt:lpstr>Outcomes</vt:lpstr>
      <vt:lpstr>Situation 2</vt:lpstr>
      <vt:lpstr>1. Get The Developer Ecosystem Stable</vt:lpstr>
      <vt:lpstr>2. Understand the application</vt:lpstr>
      <vt:lpstr>3. Add characterization tests</vt:lpstr>
      <vt:lpstr>4. Refactor</vt:lpstr>
      <vt:lpstr>Outcomes</vt:lpstr>
      <vt:lpstr>Takeaways from Real World Scenarios</vt:lpstr>
      <vt:lpstr>Takeaways</vt:lpstr>
      <vt:lpstr>Resources</vt:lpstr>
      <vt:lpstr>Questions? Contact: ssauber@leantechniques.com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Safely Evolving Legacy Code</dc:title>
  <dc:creator>Scott Sauber</dc:creator>
  <cp:lastModifiedBy>Scott Sauber</cp:lastModifiedBy>
  <cp:revision>128</cp:revision>
  <dcterms:created xsi:type="dcterms:W3CDTF">2019-06-08T15:53:23Z</dcterms:created>
  <dcterms:modified xsi:type="dcterms:W3CDTF">2024-10-26T17:56:38Z</dcterms:modified>
</cp:coreProperties>
</file>

<file path=docProps/thumbnail.jpeg>
</file>